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58" r:id="rId5"/>
    <p:sldId id="260" r:id="rId6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72" autoAdjust="0"/>
    <p:restoredTop sz="94660"/>
  </p:normalViewPr>
  <p:slideViewPr>
    <p:cSldViewPr>
      <p:cViewPr varScale="1">
        <p:scale>
          <a:sx n="126" d="100"/>
          <a:sy n="126" d="100"/>
        </p:scale>
        <p:origin x="672" y="19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2641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09138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右矢印 36">
            <a:extLst>
              <a:ext uri="{FF2B5EF4-FFF2-40B4-BE49-F238E27FC236}">
                <a16:creationId xmlns:a16="http://schemas.microsoft.com/office/drawing/2014/main" id="{E53348A9-4764-8541-91ED-8517358FD41D}"/>
              </a:ext>
            </a:extLst>
          </p:cNvPr>
          <p:cNvSpPr/>
          <p:nvPr/>
        </p:nvSpPr>
        <p:spPr>
          <a:xfrm rot="1189498">
            <a:off x="5122086" y="2031727"/>
            <a:ext cx="2423353" cy="270291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F56011E4-712E-D342-9E57-9E2821F2D6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8264" y="2564904"/>
            <a:ext cx="1368152" cy="1676656"/>
          </a:xfrm>
          <a:prstGeom prst="rect">
            <a:avLst/>
          </a:prstGeom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FF5EFCAE-CA62-7A41-A49B-EBE9BF83E8BD}"/>
              </a:ext>
            </a:extLst>
          </p:cNvPr>
          <p:cNvSpPr/>
          <p:nvPr/>
        </p:nvSpPr>
        <p:spPr>
          <a:xfrm>
            <a:off x="323528" y="5373216"/>
            <a:ext cx="2664296" cy="73866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14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ja-JP" sz="1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sz="14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add</a:t>
            </a:r>
            <a:r>
              <a:rPr lang="en" altLang="ja-JP" sz="1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sz="14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ja-JP" sz="1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a, </a:t>
            </a:r>
            <a:r>
              <a:rPr lang="en" altLang="ja-JP" sz="14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" altLang="ja-JP" sz="1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b){</a:t>
            </a:r>
          </a:p>
          <a:p>
            <a:r>
              <a:rPr lang="en" altLang="ja-JP" sz="1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 return a+b;</a:t>
            </a:r>
          </a:p>
          <a:p>
            <a:r>
              <a:rPr lang="en" altLang="ja-JP" sz="1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6C873B6A-F6E4-0544-AE36-E49777412A1E}"/>
              </a:ext>
            </a:extLst>
          </p:cNvPr>
          <p:cNvSpPr/>
          <p:nvPr/>
        </p:nvSpPr>
        <p:spPr>
          <a:xfrm>
            <a:off x="6588224" y="5085184"/>
            <a:ext cx="1152128" cy="116955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14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554889e5</a:t>
            </a:r>
          </a:p>
          <a:p>
            <a:r>
              <a:rPr lang="en" altLang="ja-JP" sz="14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897dfc89</a:t>
            </a:r>
          </a:p>
          <a:p>
            <a:r>
              <a:rPr lang="en" altLang="ja-JP" sz="14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75f88b55</a:t>
            </a:r>
          </a:p>
          <a:p>
            <a:r>
              <a:rPr lang="en" altLang="ja-JP" sz="14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fc8b45f8</a:t>
            </a:r>
          </a:p>
          <a:p>
            <a:r>
              <a:rPr lang="en" altLang="ja-JP" sz="14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01d05dc3</a:t>
            </a:r>
            <a:endParaRPr lang="en" altLang="ja-JP" sz="1400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3D54CBCC-BD49-1948-8D6F-BA20FAF42E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9952" y="1772816"/>
            <a:ext cx="981560" cy="1558032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F4EBC44A-8AE5-5440-AE63-722BF81FC8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1920" y="4797152"/>
            <a:ext cx="1579612" cy="1579612"/>
          </a:xfrm>
          <a:prstGeom prst="rect">
            <a:avLst/>
          </a:prstGeom>
        </p:spPr>
      </p:pic>
      <p:pic>
        <p:nvPicPr>
          <p:cNvPr id="12" name="図 11">
            <a:extLst>
              <a:ext uri="{FF2B5EF4-FFF2-40B4-BE49-F238E27FC236}">
                <a16:creationId xmlns:a16="http://schemas.microsoft.com/office/drawing/2014/main" id="{88925125-D77E-7E4C-BC1F-AE56931066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7624" y="3068960"/>
            <a:ext cx="1224136" cy="1224136"/>
          </a:xfrm>
          <a:prstGeom prst="rect">
            <a:avLst/>
          </a:prstGeom>
        </p:spPr>
      </p:pic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1B50EEB7-A6A0-7349-8A90-E8EB247C4615}"/>
              </a:ext>
            </a:extLst>
          </p:cNvPr>
          <p:cNvSpPr txBox="1"/>
          <p:nvPr/>
        </p:nvSpPr>
        <p:spPr>
          <a:xfrm>
            <a:off x="611560" y="116632"/>
            <a:ext cx="22621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/>
              <a:t>プログラミング言語</a:t>
            </a:r>
            <a:endParaRPr lang="en-US" altLang="ja-JP"/>
          </a:p>
          <a:p>
            <a:pPr algn="ctr"/>
            <a:r>
              <a:rPr kumimoji="1" lang="en-US" altLang="ja-JP"/>
              <a:t>(</a:t>
            </a:r>
            <a:r>
              <a:rPr kumimoji="1" lang="ja-JP" altLang="en-US"/>
              <a:t>人間がわかる</a:t>
            </a:r>
            <a:r>
              <a:rPr kumimoji="1" lang="en-US" altLang="ja-JP"/>
              <a:t>)</a:t>
            </a:r>
            <a:endParaRPr kumimoji="1" lang="ja-JP" altLang="en-US"/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A827BB28-7AFC-D045-A2D5-F16098B1DB2D}"/>
              </a:ext>
            </a:extLst>
          </p:cNvPr>
          <p:cNvSpPr txBox="1"/>
          <p:nvPr/>
        </p:nvSpPr>
        <p:spPr>
          <a:xfrm>
            <a:off x="5652120" y="116632"/>
            <a:ext cx="26340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/>
              <a:t>機械語</a:t>
            </a:r>
            <a:endParaRPr lang="en-US" altLang="ja-JP"/>
          </a:p>
          <a:p>
            <a:pPr algn="ctr"/>
            <a:r>
              <a:rPr kumimoji="1" lang="en-US" altLang="ja-JP"/>
              <a:t>(</a:t>
            </a:r>
            <a:r>
              <a:rPr kumimoji="1" lang="ja-JP" altLang="en-US"/>
              <a:t>コンピュータがわかる</a:t>
            </a:r>
            <a:r>
              <a:rPr kumimoji="1" lang="en-US" altLang="ja-JP"/>
              <a:t>)</a:t>
            </a:r>
            <a:endParaRPr kumimoji="1" lang="ja-JP" altLang="en-US"/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A2DF1FC0-4079-EA4E-BC52-3D286ECE5B7B}"/>
              </a:ext>
            </a:extLst>
          </p:cNvPr>
          <p:cNvSpPr/>
          <p:nvPr/>
        </p:nvSpPr>
        <p:spPr>
          <a:xfrm>
            <a:off x="395536" y="1772816"/>
            <a:ext cx="2448272" cy="64633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def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add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b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a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" altLang="ja-JP" b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b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):</a:t>
            </a:r>
          </a:p>
          <a:p>
            <a:r>
              <a:rPr lang="en" altLang="ja-JP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  return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a + b</a:t>
            </a: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5409EBD6-BA64-B14E-901B-B4C67DFF875D}"/>
              </a:ext>
            </a:extLst>
          </p:cNvPr>
          <p:cNvSpPr txBox="1"/>
          <p:nvPr/>
        </p:nvSpPr>
        <p:spPr>
          <a:xfrm>
            <a:off x="3851920" y="1124744"/>
            <a:ext cx="1569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/>
              <a:t>インタプリタ</a:t>
            </a:r>
            <a:endParaRPr kumimoji="1" lang="en-US" altLang="ja-JP"/>
          </a:p>
          <a:p>
            <a:pPr algn="ctr"/>
            <a:r>
              <a:rPr lang="en-US" altLang="ja-JP"/>
              <a:t>(</a:t>
            </a:r>
            <a:r>
              <a:rPr lang="ja-JP" altLang="en-US"/>
              <a:t>同時通訳</a:t>
            </a:r>
            <a:r>
              <a:rPr lang="en-US" altLang="ja-JP"/>
              <a:t>)</a:t>
            </a:r>
            <a:endParaRPr kumimoji="1" lang="ja-JP" altLang="en-US"/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55092399-F0DE-2941-B5AF-C315A79F4500}"/>
              </a:ext>
            </a:extLst>
          </p:cNvPr>
          <p:cNvSpPr txBox="1"/>
          <p:nvPr/>
        </p:nvSpPr>
        <p:spPr>
          <a:xfrm>
            <a:off x="3995936" y="4005064"/>
            <a:ext cx="13388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/>
              <a:t>コンパイラ</a:t>
            </a:r>
            <a:endParaRPr kumimoji="1" lang="en-US" altLang="ja-JP"/>
          </a:p>
          <a:p>
            <a:pPr algn="ctr"/>
            <a:r>
              <a:rPr lang="en-US" altLang="ja-JP"/>
              <a:t>(</a:t>
            </a:r>
            <a:r>
              <a:rPr lang="ja-JP" altLang="en-US"/>
              <a:t>翻訳</a:t>
            </a:r>
            <a:r>
              <a:rPr lang="en-US" altLang="ja-JP"/>
              <a:t>)</a:t>
            </a:r>
            <a:endParaRPr kumimoji="1" lang="ja-JP" altLang="en-US"/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76313D52-FAD5-424D-A565-A82FA177188B}"/>
              </a:ext>
            </a:extLst>
          </p:cNvPr>
          <p:cNvSpPr txBox="1"/>
          <p:nvPr/>
        </p:nvSpPr>
        <p:spPr>
          <a:xfrm>
            <a:off x="755576" y="1340768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スクリプト言語</a:t>
            </a: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7FFEC824-6BA0-724C-B552-5FC755E8C353}"/>
              </a:ext>
            </a:extLst>
          </p:cNvPr>
          <p:cNvSpPr/>
          <p:nvPr/>
        </p:nvSpPr>
        <p:spPr>
          <a:xfrm>
            <a:off x="6804248" y="2276872"/>
            <a:ext cx="432048" cy="307777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14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7c</a:t>
            </a:r>
            <a:endParaRPr lang="en" altLang="ja-JP" sz="1400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FEADE675-611A-8640-8F34-D6F7700B9BA0}"/>
              </a:ext>
            </a:extLst>
          </p:cNvPr>
          <p:cNvSpPr/>
          <p:nvPr/>
        </p:nvSpPr>
        <p:spPr>
          <a:xfrm>
            <a:off x="6300192" y="2060848"/>
            <a:ext cx="432048" cy="307777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14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7c</a:t>
            </a:r>
            <a:endParaRPr lang="en" altLang="ja-JP" sz="1400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58E91A7A-B445-2147-BF64-65216E80521C}"/>
              </a:ext>
            </a:extLst>
          </p:cNvPr>
          <p:cNvSpPr/>
          <p:nvPr/>
        </p:nvSpPr>
        <p:spPr>
          <a:xfrm>
            <a:off x="5796136" y="1844824"/>
            <a:ext cx="432048" cy="307777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14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17</a:t>
            </a:r>
            <a:endParaRPr lang="en" altLang="ja-JP" sz="1400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5820BF1D-1E1D-D046-9B3D-66F5E1F052A5}"/>
              </a:ext>
            </a:extLst>
          </p:cNvPr>
          <p:cNvSpPr/>
          <p:nvPr/>
        </p:nvSpPr>
        <p:spPr>
          <a:xfrm>
            <a:off x="5292080" y="1700808"/>
            <a:ext cx="432048" cy="307777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14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53</a:t>
            </a:r>
            <a:endParaRPr lang="en" altLang="ja-JP" sz="1400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696AF8FD-5CF6-9446-8A0A-3145494C688C}"/>
              </a:ext>
            </a:extLst>
          </p:cNvPr>
          <p:cNvSpPr txBox="1"/>
          <p:nvPr/>
        </p:nvSpPr>
        <p:spPr>
          <a:xfrm>
            <a:off x="683568" y="4941168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コンパイラ言語</a:t>
            </a:r>
          </a:p>
        </p:txBody>
      </p:sp>
      <p:sp>
        <p:nvSpPr>
          <p:cNvPr id="29" name="右矢印 28">
            <a:extLst>
              <a:ext uri="{FF2B5EF4-FFF2-40B4-BE49-F238E27FC236}">
                <a16:creationId xmlns:a16="http://schemas.microsoft.com/office/drawing/2014/main" id="{F6411273-AAEF-5549-8089-F3578C01879B}"/>
              </a:ext>
            </a:extLst>
          </p:cNvPr>
          <p:cNvSpPr/>
          <p:nvPr/>
        </p:nvSpPr>
        <p:spPr>
          <a:xfrm>
            <a:off x="3203848" y="1916832"/>
            <a:ext cx="504056" cy="360040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4" name="右矢印 33">
            <a:extLst>
              <a:ext uri="{FF2B5EF4-FFF2-40B4-BE49-F238E27FC236}">
                <a16:creationId xmlns:a16="http://schemas.microsoft.com/office/drawing/2014/main" id="{7287F517-D22C-3B4D-8656-A6E68E274CBF}"/>
              </a:ext>
            </a:extLst>
          </p:cNvPr>
          <p:cNvSpPr/>
          <p:nvPr/>
        </p:nvSpPr>
        <p:spPr>
          <a:xfrm>
            <a:off x="3131840" y="5589240"/>
            <a:ext cx="504056" cy="360040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5" name="右矢印 34">
            <a:extLst>
              <a:ext uri="{FF2B5EF4-FFF2-40B4-BE49-F238E27FC236}">
                <a16:creationId xmlns:a16="http://schemas.microsoft.com/office/drawing/2014/main" id="{FC137512-1503-0647-83EB-0ED15B3C4388}"/>
              </a:ext>
            </a:extLst>
          </p:cNvPr>
          <p:cNvSpPr/>
          <p:nvPr/>
        </p:nvSpPr>
        <p:spPr>
          <a:xfrm rot="16200000">
            <a:off x="1403648" y="2636912"/>
            <a:ext cx="504056" cy="360040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6" name="右矢印 35">
            <a:extLst>
              <a:ext uri="{FF2B5EF4-FFF2-40B4-BE49-F238E27FC236}">
                <a16:creationId xmlns:a16="http://schemas.microsoft.com/office/drawing/2014/main" id="{3EB8155A-BC2B-0247-9C63-BB42C839AF1A}"/>
              </a:ext>
            </a:extLst>
          </p:cNvPr>
          <p:cNvSpPr/>
          <p:nvPr/>
        </p:nvSpPr>
        <p:spPr>
          <a:xfrm rot="5400000">
            <a:off x="1403648" y="4365104"/>
            <a:ext cx="504056" cy="360040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8" name="右矢印 37">
            <a:extLst>
              <a:ext uri="{FF2B5EF4-FFF2-40B4-BE49-F238E27FC236}">
                <a16:creationId xmlns:a16="http://schemas.microsoft.com/office/drawing/2014/main" id="{DA364521-3FEB-6F40-8D5E-230E1516F2C2}"/>
              </a:ext>
            </a:extLst>
          </p:cNvPr>
          <p:cNvSpPr/>
          <p:nvPr/>
        </p:nvSpPr>
        <p:spPr>
          <a:xfrm>
            <a:off x="5652120" y="5517232"/>
            <a:ext cx="504056" cy="360040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右矢印 38">
            <a:extLst>
              <a:ext uri="{FF2B5EF4-FFF2-40B4-BE49-F238E27FC236}">
                <a16:creationId xmlns:a16="http://schemas.microsoft.com/office/drawing/2014/main" id="{852DBE89-327D-8246-93B4-E5E1B9785042}"/>
              </a:ext>
            </a:extLst>
          </p:cNvPr>
          <p:cNvSpPr/>
          <p:nvPr/>
        </p:nvSpPr>
        <p:spPr>
          <a:xfrm rot="17100000">
            <a:off x="7223384" y="4403109"/>
            <a:ext cx="504056" cy="360040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187809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F1B9986C-A71E-7E46-97E2-DBF90F29086A}"/>
              </a:ext>
            </a:extLst>
          </p:cNvPr>
          <p:cNvSpPr txBox="1"/>
          <p:nvPr/>
        </p:nvSpPr>
        <p:spPr>
          <a:xfrm>
            <a:off x="3275856" y="332656"/>
            <a:ext cx="26132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2400"/>
              <a:t>Python</a:t>
            </a:r>
            <a:r>
              <a:rPr kumimoji="1" lang="ja-JP" altLang="en-US" sz="2400"/>
              <a:t>の実行方法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ABF669E4-AE3D-734D-A516-9A7D7413473D}"/>
              </a:ext>
            </a:extLst>
          </p:cNvPr>
          <p:cNvSpPr/>
          <p:nvPr/>
        </p:nvSpPr>
        <p:spPr>
          <a:xfrm>
            <a:off x="3995936" y="1628800"/>
            <a:ext cx="2230098" cy="276999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" altLang="ja-JP" sz="12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en" altLang="ja-JP" sz="1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sz="1200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"Hello Python!"</a:t>
            </a:r>
            <a:r>
              <a:rPr lang="en" altLang="ja-JP" sz="1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</a:t>
            </a:r>
          </a:p>
        </p:txBody>
      </p:sp>
      <p:sp>
        <p:nvSpPr>
          <p:cNvPr id="4" name="1 つの角を切り取った四角形 3">
            <a:extLst>
              <a:ext uri="{FF2B5EF4-FFF2-40B4-BE49-F238E27FC236}">
                <a16:creationId xmlns:a16="http://schemas.microsoft.com/office/drawing/2014/main" id="{2A24C87C-F58D-6B44-8AF0-B7EA5EE53A9C}"/>
              </a:ext>
            </a:extLst>
          </p:cNvPr>
          <p:cNvSpPr/>
          <p:nvPr/>
        </p:nvSpPr>
        <p:spPr>
          <a:xfrm>
            <a:off x="3851920" y="1196752"/>
            <a:ext cx="2592288" cy="864096"/>
          </a:xfrm>
          <a:prstGeom prst="snip1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9AE7D2CB-A4FF-E348-AE3E-D09CDA50152D}"/>
              </a:ext>
            </a:extLst>
          </p:cNvPr>
          <p:cNvSpPr txBox="1"/>
          <p:nvPr/>
        </p:nvSpPr>
        <p:spPr>
          <a:xfrm>
            <a:off x="3995936" y="1196752"/>
            <a:ext cx="8212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test.py</a:t>
            </a:r>
            <a:endParaRPr kumimoji="1" lang="ja-JP" altLang="en-US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DED41E2D-2FB3-5B4B-830C-4FA03D4F0845}"/>
              </a:ext>
            </a:extLst>
          </p:cNvPr>
          <p:cNvSpPr txBox="1"/>
          <p:nvPr/>
        </p:nvSpPr>
        <p:spPr>
          <a:xfrm>
            <a:off x="179512" y="1196752"/>
            <a:ext cx="3456384" cy="86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600"/>
              <a:t>エディタでプログラムをファイルに保存し、コマンドラインで</a:t>
            </a:r>
            <a:r>
              <a:rPr kumimoji="1" lang="en-US" altLang="ja-JP" sz="1600"/>
              <a:t>Python</a:t>
            </a:r>
            <a:r>
              <a:rPr kumimoji="1" lang="ja-JP" altLang="en-US" sz="1600"/>
              <a:t>に食わせて実行する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9C097FB9-22FE-FA4E-A2FD-307EBEF99DB7}"/>
              </a:ext>
            </a:extLst>
          </p:cNvPr>
          <p:cNvSpPr/>
          <p:nvPr/>
        </p:nvSpPr>
        <p:spPr>
          <a:xfrm>
            <a:off x="3923928" y="2708920"/>
            <a:ext cx="2736304" cy="127727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$ ipython</a:t>
            </a:r>
          </a:p>
          <a:p>
            <a:endParaRPr lang="en" altLang="ja-JP" sz="1100">
              <a:solidFill>
                <a:srgbClr val="F2F2F2"/>
              </a:solidFill>
              <a:effectLst/>
              <a:latin typeface="Monaco" pitchFamily="2" charset="0"/>
            </a:endParaRPr>
          </a:p>
          <a:p>
            <a:r>
              <a:rPr lang="en" altLang="ja-JP" sz="1100">
                <a:solidFill>
                  <a:srgbClr val="2D961E"/>
                </a:solidFill>
                <a:effectLst/>
                <a:latin typeface="Monaco" pitchFamily="2" charset="0"/>
              </a:rPr>
              <a:t>In [</a:t>
            </a:r>
            <a:r>
              <a:rPr lang="en" altLang="ja-JP" sz="1100">
                <a:solidFill>
                  <a:srgbClr val="2FE71A"/>
                </a:solidFill>
                <a:effectLst/>
                <a:latin typeface="Monaco" pitchFamily="2" charset="0"/>
              </a:rPr>
              <a:t>1</a:t>
            </a:r>
            <a:r>
              <a:rPr lang="en" altLang="ja-JP" sz="1100">
                <a:solidFill>
                  <a:srgbClr val="2D961E"/>
                </a:solidFill>
                <a:effectLst/>
                <a:latin typeface="Monaco" pitchFamily="2" charset="0"/>
              </a:rPr>
              <a:t>]: print</a:t>
            </a:r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(</a:t>
            </a:r>
            <a:r>
              <a:rPr lang="en" altLang="ja-JP" sz="1100">
                <a:solidFill>
                  <a:srgbClr val="C1651C"/>
                </a:solidFill>
                <a:effectLst/>
                <a:latin typeface="Monaco" pitchFamily="2" charset="0"/>
              </a:rPr>
              <a:t>"Hello Python!"</a:t>
            </a:r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)</a:t>
            </a:r>
            <a:endParaRPr lang="en" altLang="ja-JP" sz="1100">
              <a:solidFill>
                <a:srgbClr val="C1651C"/>
              </a:solidFill>
              <a:effectLst/>
              <a:latin typeface="Monaco" pitchFamily="2" charset="0"/>
            </a:endParaRPr>
          </a:p>
          <a:p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Hello Python!</a:t>
            </a:r>
          </a:p>
          <a:p>
            <a:b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</a:br>
            <a:endParaRPr lang="en" altLang="ja-JP" sz="1100">
              <a:solidFill>
                <a:srgbClr val="F2F2F2"/>
              </a:solidFill>
              <a:effectLst/>
              <a:latin typeface="Monaco" pitchFamily="2" charset="0"/>
            </a:endParaRPr>
          </a:p>
          <a:p>
            <a:r>
              <a:rPr lang="en" altLang="ja-JP" sz="1100">
                <a:solidFill>
                  <a:srgbClr val="2D961E"/>
                </a:solidFill>
                <a:effectLst/>
                <a:latin typeface="Monaco" pitchFamily="2" charset="0"/>
              </a:rPr>
              <a:t>In [</a:t>
            </a:r>
            <a:r>
              <a:rPr lang="en" altLang="ja-JP" sz="1100">
                <a:solidFill>
                  <a:srgbClr val="2FE71A"/>
                </a:solidFill>
                <a:effectLst/>
                <a:latin typeface="Monaco" pitchFamily="2" charset="0"/>
              </a:rPr>
              <a:t>2</a:t>
            </a:r>
            <a:r>
              <a:rPr lang="en" altLang="ja-JP" sz="1100">
                <a:solidFill>
                  <a:srgbClr val="2D961E"/>
                </a:solidFill>
                <a:effectLst/>
                <a:latin typeface="Monaco" pitchFamily="2" charset="0"/>
              </a:rPr>
              <a:t>]: 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340F3BB9-58BD-9B41-8AD2-97922066C9B7}"/>
              </a:ext>
            </a:extLst>
          </p:cNvPr>
          <p:cNvSpPr txBox="1"/>
          <p:nvPr/>
        </p:nvSpPr>
        <p:spPr>
          <a:xfrm>
            <a:off x="251520" y="2708920"/>
            <a:ext cx="33123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600"/>
              <a:t>IPython</a:t>
            </a:r>
            <a:r>
              <a:rPr lang="ja-JP" altLang="en-US" sz="1600"/>
              <a:t>という対話的シェルを使う</a:t>
            </a:r>
            <a:endParaRPr lang="en-US" altLang="ja-JP" sz="160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73896C89-0A8C-E94E-8B98-0EE8CF5BA726}"/>
              </a:ext>
            </a:extLst>
          </p:cNvPr>
          <p:cNvSpPr txBox="1"/>
          <p:nvPr/>
        </p:nvSpPr>
        <p:spPr>
          <a:xfrm>
            <a:off x="7092280" y="1412776"/>
            <a:ext cx="1765227" cy="461665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" altLang="ja-JP" sz="1200">
                <a:solidFill>
                  <a:schemeClr val="bg1"/>
                </a:solidFill>
                <a:latin typeface="Monaco" pitchFamily="2" charset="0"/>
              </a:rPr>
              <a:t>$ python test.py </a:t>
            </a:r>
          </a:p>
          <a:p>
            <a:r>
              <a:rPr lang="en" altLang="ja-JP" sz="1200">
                <a:solidFill>
                  <a:schemeClr val="bg1"/>
                </a:solidFill>
                <a:latin typeface="Monaco" pitchFamily="2" charset="0"/>
              </a:rPr>
              <a:t>Hello Python!</a:t>
            </a:r>
          </a:p>
        </p:txBody>
      </p:sp>
      <p:pic>
        <p:nvPicPr>
          <p:cNvPr id="12" name="図 11">
            <a:extLst>
              <a:ext uri="{FF2B5EF4-FFF2-40B4-BE49-F238E27FC236}">
                <a16:creationId xmlns:a16="http://schemas.microsoft.com/office/drawing/2014/main" id="{7B4C91B9-79E7-4643-A198-62E3A62522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3928" y="4437112"/>
            <a:ext cx="4766709" cy="194421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861FF8BE-53FE-6045-9B2E-04F9F8FAD1AB}"/>
              </a:ext>
            </a:extLst>
          </p:cNvPr>
          <p:cNvSpPr txBox="1"/>
          <p:nvPr/>
        </p:nvSpPr>
        <p:spPr>
          <a:xfrm>
            <a:off x="179512" y="4437112"/>
            <a:ext cx="33123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600"/>
              <a:t>Jupyter Notebook</a:t>
            </a:r>
            <a:r>
              <a:rPr kumimoji="1" lang="ja-JP" altLang="en-US" sz="1600"/>
              <a:t>を使う</a:t>
            </a:r>
            <a:r>
              <a:rPr kumimoji="1" lang="en-US" altLang="ja-JP" sz="1600"/>
              <a:t> (</a:t>
            </a:r>
            <a:r>
              <a:rPr kumimoji="1" lang="ja-JP" altLang="en-US" sz="1600">
                <a:solidFill>
                  <a:srgbClr val="FF0000"/>
                </a:solidFill>
              </a:rPr>
              <a:t>オススメ</a:t>
            </a:r>
            <a:r>
              <a:rPr kumimoji="1" lang="en-US" altLang="ja-JP" sz="1600"/>
              <a:t>)</a:t>
            </a:r>
            <a:endParaRPr kumimoji="1" lang="ja-JP" altLang="en-US" sz="1600"/>
          </a:p>
        </p:txBody>
      </p:sp>
      <p:sp>
        <p:nvSpPr>
          <p:cNvPr id="14" name="右矢印 13">
            <a:extLst>
              <a:ext uri="{FF2B5EF4-FFF2-40B4-BE49-F238E27FC236}">
                <a16:creationId xmlns:a16="http://schemas.microsoft.com/office/drawing/2014/main" id="{ECC04234-0686-944E-BDDB-EB90D56599D2}"/>
              </a:ext>
            </a:extLst>
          </p:cNvPr>
          <p:cNvSpPr/>
          <p:nvPr/>
        </p:nvSpPr>
        <p:spPr>
          <a:xfrm>
            <a:off x="6588224" y="1484784"/>
            <a:ext cx="360040" cy="288032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413014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A3B9DEF7-0173-DA46-BB3E-838D0730AD82}"/>
              </a:ext>
            </a:extLst>
          </p:cNvPr>
          <p:cNvSpPr txBox="1"/>
          <p:nvPr/>
        </p:nvSpPr>
        <p:spPr>
          <a:xfrm>
            <a:off x="899592" y="836712"/>
            <a:ext cx="31854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エディタでプログラムを作成</a:t>
            </a:r>
            <a:endParaRPr kumimoji="1" lang="en-US" altLang="ja-JP"/>
          </a:p>
          <a:p>
            <a:r>
              <a:rPr lang="ja-JP" altLang="en-US"/>
              <a:t>ファイルに保存</a:t>
            </a:r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0B1AB106-7157-F849-893C-6C6443D75C68}"/>
              </a:ext>
            </a:extLst>
          </p:cNvPr>
          <p:cNvSpPr txBox="1"/>
          <p:nvPr/>
        </p:nvSpPr>
        <p:spPr>
          <a:xfrm>
            <a:off x="4860032" y="836712"/>
            <a:ext cx="29299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コマンドラインで</a:t>
            </a:r>
            <a:r>
              <a:rPr kumimoji="1" lang="en-US" altLang="ja-JP"/>
              <a:t>Python</a:t>
            </a:r>
            <a:r>
              <a:rPr kumimoji="1" lang="ja-JP" altLang="en-US"/>
              <a:t>に</a:t>
            </a:r>
            <a:endParaRPr kumimoji="1" lang="en-US" altLang="ja-JP"/>
          </a:p>
          <a:p>
            <a:r>
              <a:rPr kumimoji="1" lang="ja-JP" altLang="en-US"/>
              <a:t>食わせて実行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BC94BC46-7371-844F-8991-7915CC5A6633}"/>
              </a:ext>
            </a:extLst>
          </p:cNvPr>
          <p:cNvSpPr txBox="1"/>
          <p:nvPr/>
        </p:nvSpPr>
        <p:spPr>
          <a:xfrm>
            <a:off x="3203848" y="260648"/>
            <a:ext cx="22088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/>
              <a:t>Python</a:t>
            </a:r>
            <a:r>
              <a:rPr kumimoji="1" lang="ja-JP" altLang="en-US" sz="2000"/>
              <a:t>を使う方法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053738ED-FDC6-9F4F-A9FE-73843267A489}"/>
              </a:ext>
            </a:extLst>
          </p:cNvPr>
          <p:cNvSpPr txBox="1"/>
          <p:nvPr/>
        </p:nvSpPr>
        <p:spPr>
          <a:xfrm>
            <a:off x="1691680" y="2708920"/>
            <a:ext cx="35679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スクリプト言語の</a:t>
            </a:r>
            <a:r>
              <a:rPr kumimoji="1" lang="en-US" altLang="ja-JP" dirty="0"/>
              <a:t> </a:t>
            </a:r>
            <a:r>
              <a:rPr kumimoji="1" lang="ja-JP" altLang="en-US" dirty="0"/>
              <a:t>基本の使い方</a:t>
            </a:r>
            <a:endParaRPr kumimoji="1" lang="en-US" altLang="ja-JP" dirty="0"/>
          </a:p>
          <a:p>
            <a:r>
              <a:rPr kumimoji="1" lang="ja-JP" altLang="en-US" dirty="0"/>
              <a:t>強力なエディタを使えば快適</a:t>
            </a:r>
            <a:endParaRPr kumimoji="1" lang="en-US" altLang="ja-JP" dirty="0"/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51798142-98EA-124F-A7B2-7CB8DACE37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2708920"/>
            <a:ext cx="584200" cy="569595"/>
          </a:xfrm>
          <a:prstGeom prst="rect">
            <a:avLst/>
          </a:prstGeom>
        </p:spPr>
      </p:pic>
      <p:pic>
        <p:nvPicPr>
          <p:cNvPr id="12" name="図 11">
            <a:extLst>
              <a:ext uri="{FF2B5EF4-FFF2-40B4-BE49-F238E27FC236}">
                <a16:creationId xmlns:a16="http://schemas.microsoft.com/office/drawing/2014/main" id="{6067E631-3662-3449-A056-C10170E0BE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3608" y="3586431"/>
            <a:ext cx="584200" cy="569595"/>
          </a:xfrm>
          <a:prstGeom prst="rect">
            <a:avLst/>
          </a:prstGeom>
        </p:spPr>
      </p:pic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1AB66790-2E05-244D-ACC4-6F85EF552DD5}"/>
              </a:ext>
            </a:extLst>
          </p:cNvPr>
          <p:cNvSpPr txBox="1"/>
          <p:nvPr/>
        </p:nvSpPr>
        <p:spPr>
          <a:xfrm>
            <a:off x="1691680" y="3717032"/>
            <a:ext cx="3960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コマンドラインに慣れてないと面倒</a:t>
            </a:r>
            <a:endParaRPr kumimoji="1" lang="en-US" altLang="ja-JP" dirty="0"/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4D4D907D-26AC-B74D-B6C9-867F2E52BA0B}"/>
              </a:ext>
            </a:extLst>
          </p:cNvPr>
          <p:cNvSpPr/>
          <p:nvPr/>
        </p:nvSpPr>
        <p:spPr>
          <a:xfrm>
            <a:off x="1691680" y="1988840"/>
            <a:ext cx="2230098" cy="276999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" altLang="ja-JP" sz="12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en" altLang="ja-JP" sz="1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sz="1200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"Hello Python!"</a:t>
            </a:r>
            <a:r>
              <a:rPr lang="en" altLang="ja-JP" sz="1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</a:t>
            </a:r>
          </a:p>
        </p:txBody>
      </p:sp>
      <p:sp>
        <p:nvSpPr>
          <p:cNvPr id="15" name="1 つの角を切り取った四角形 14">
            <a:extLst>
              <a:ext uri="{FF2B5EF4-FFF2-40B4-BE49-F238E27FC236}">
                <a16:creationId xmlns:a16="http://schemas.microsoft.com/office/drawing/2014/main" id="{0C1DF468-2F2B-8643-8452-6818FD1BBA5F}"/>
              </a:ext>
            </a:extLst>
          </p:cNvPr>
          <p:cNvSpPr/>
          <p:nvPr/>
        </p:nvSpPr>
        <p:spPr>
          <a:xfrm>
            <a:off x="1547664" y="1556792"/>
            <a:ext cx="2592288" cy="864096"/>
          </a:xfrm>
          <a:prstGeom prst="snip1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4A8678AA-14AE-1D40-B2B2-662117797E7B}"/>
              </a:ext>
            </a:extLst>
          </p:cNvPr>
          <p:cNvSpPr txBox="1"/>
          <p:nvPr/>
        </p:nvSpPr>
        <p:spPr>
          <a:xfrm>
            <a:off x="1691680" y="1556792"/>
            <a:ext cx="8212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test.py</a:t>
            </a:r>
            <a:endParaRPr kumimoji="1" lang="ja-JP" altLang="en-US"/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4D3464E1-88E1-2645-B1DA-DDACA2DCA920}"/>
              </a:ext>
            </a:extLst>
          </p:cNvPr>
          <p:cNvSpPr txBox="1"/>
          <p:nvPr/>
        </p:nvSpPr>
        <p:spPr>
          <a:xfrm>
            <a:off x="4788024" y="1772816"/>
            <a:ext cx="1765227" cy="461665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" altLang="ja-JP" sz="1200">
                <a:solidFill>
                  <a:schemeClr val="bg1"/>
                </a:solidFill>
                <a:latin typeface="Monaco" pitchFamily="2" charset="0"/>
              </a:rPr>
              <a:t>$ python test.py </a:t>
            </a:r>
          </a:p>
          <a:p>
            <a:r>
              <a:rPr lang="en" altLang="ja-JP" sz="1200">
                <a:solidFill>
                  <a:schemeClr val="bg1"/>
                </a:solidFill>
                <a:latin typeface="Monaco" pitchFamily="2" charset="0"/>
              </a:rPr>
              <a:t>Hello Python!</a:t>
            </a:r>
          </a:p>
        </p:txBody>
      </p:sp>
      <p:sp>
        <p:nvSpPr>
          <p:cNvPr id="18" name="右矢印 17">
            <a:extLst>
              <a:ext uri="{FF2B5EF4-FFF2-40B4-BE49-F238E27FC236}">
                <a16:creationId xmlns:a16="http://schemas.microsoft.com/office/drawing/2014/main" id="{756F3B4B-4168-C24C-B60B-E88BC95394A3}"/>
              </a:ext>
            </a:extLst>
          </p:cNvPr>
          <p:cNvSpPr/>
          <p:nvPr/>
        </p:nvSpPr>
        <p:spPr>
          <a:xfrm>
            <a:off x="4283968" y="1844824"/>
            <a:ext cx="360040" cy="288032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437544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右矢印 6">
            <a:extLst>
              <a:ext uri="{FF2B5EF4-FFF2-40B4-BE49-F238E27FC236}">
                <a16:creationId xmlns:a16="http://schemas.microsoft.com/office/drawing/2014/main" id="{7DBB8463-229D-5B4E-A715-E6104AB0C490}"/>
              </a:ext>
            </a:extLst>
          </p:cNvPr>
          <p:cNvSpPr/>
          <p:nvPr/>
        </p:nvSpPr>
        <p:spPr>
          <a:xfrm>
            <a:off x="3347864" y="1916832"/>
            <a:ext cx="360040" cy="288032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A22210FC-8613-B643-ADD4-418346DE7D0C}"/>
              </a:ext>
            </a:extLst>
          </p:cNvPr>
          <p:cNvSpPr txBox="1"/>
          <p:nvPr/>
        </p:nvSpPr>
        <p:spPr>
          <a:xfrm>
            <a:off x="3923928" y="836712"/>
            <a:ext cx="3647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以後、プログラムを対話的に実行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4A80062C-7131-9F4A-9F97-943359B719F4}"/>
              </a:ext>
            </a:extLst>
          </p:cNvPr>
          <p:cNvSpPr txBox="1"/>
          <p:nvPr/>
        </p:nvSpPr>
        <p:spPr>
          <a:xfrm>
            <a:off x="3203848" y="260648"/>
            <a:ext cx="22729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/>
              <a:t>IPython</a:t>
            </a:r>
            <a:r>
              <a:rPr kumimoji="1" lang="ja-JP" altLang="en-US" sz="2000"/>
              <a:t>を使う方法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18912597-E45E-E440-9B8C-5A09000EB529}"/>
              </a:ext>
            </a:extLst>
          </p:cNvPr>
          <p:cNvSpPr txBox="1"/>
          <p:nvPr/>
        </p:nvSpPr>
        <p:spPr>
          <a:xfrm>
            <a:off x="1403648" y="3789040"/>
            <a:ext cx="35679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気軽に使える</a:t>
            </a:r>
            <a:endParaRPr kumimoji="1" lang="en-US" altLang="ja-JP" dirty="0"/>
          </a:p>
          <a:p>
            <a:r>
              <a:rPr lang="ja-JP" altLang="en-US" dirty="0"/>
              <a:t>タブ補完などが効く</a:t>
            </a:r>
            <a:endParaRPr kumimoji="1" lang="en-US" altLang="ja-JP" dirty="0"/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70BD5A1E-FE70-D942-87FF-326B8A65A3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3789040"/>
            <a:ext cx="584200" cy="569595"/>
          </a:xfrm>
          <a:prstGeom prst="rect">
            <a:avLst/>
          </a:prstGeom>
        </p:spPr>
      </p:pic>
      <p:pic>
        <p:nvPicPr>
          <p:cNvPr id="12" name="図 11">
            <a:extLst>
              <a:ext uri="{FF2B5EF4-FFF2-40B4-BE49-F238E27FC236}">
                <a16:creationId xmlns:a16="http://schemas.microsoft.com/office/drawing/2014/main" id="{13FE823E-4A41-554F-AD89-DD5B79769B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576" y="4666551"/>
            <a:ext cx="584200" cy="569595"/>
          </a:xfrm>
          <a:prstGeom prst="rect">
            <a:avLst/>
          </a:prstGeom>
        </p:spPr>
      </p:pic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CEBFB54B-FA97-094F-8B97-847F83D721F0}"/>
              </a:ext>
            </a:extLst>
          </p:cNvPr>
          <p:cNvSpPr txBox="1"/>
          <p:nvPr/>
        </p:nvSpPr>
        <p:spPr>
          <a:xfrm>
            <a:off x="1403648" y="4797152"/>
            <a:ext cx="3960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大きなプログラムを組むには不向き</a:t>
            </a:r>
            <a:endParaRPr kumimoji="1" lang="en-US" altLang="ja-JP" dirty="0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7828BED1-4822-9640-8542-6F933DFB4DAB}"/>
              </a:ext>
            </a:extLst>
          </p:cNvPr>
          <p:cNvSpPr txBox="1"/>
          <p:nvPr/>
        </p:nvSpPr>
        <p:spPr>
          <a:xfrm>
            <a:off x="539552" y="692696"/>
            <a:ext cx="25922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/>
              <a:t>IPython</a:t>
            </a:r>
            <a:r>
              <a:rPr lang="ja-JP" altLang="en-US"/>
              <a:t>という</a:t>
            </a:r>
            <a:endParaRPr lang="en-US" altLang="ja-JP"/>
          </a:p>
          <a:p>
            <a:r>
              <a:rPr lang="ja-JP" altLang="en-US"/>
              <a:t>対話的シェルを起動</a:t>
            </a:r>
            <a:endParaRPr lang="en-US" altLang="ja-JP"/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E61B38C0-644D-6B45-8D95-4D6E3D365F95}"/>
              </a:ext>
            </a:extLst>
          </p:cNvPr>
          <p:cNvSpPr/>
          <p:nvPr/>
        </p:nvSpPr>
        <p:spPr>
          <a:xfrm>
            <a:off x="467544" y="1412776"/>
            <a:ext cx="2736304" cy="127727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$ ipython</a:t>
            </a:r>
          </a:p>
          <a:p>
            <a:endParaRPr lang="en" altLang="ja-JP" sz="1100">
              <a:solidFill>
                <a:srgbClr val="F2F2F2"/>
              </a:solidFill>
              <a:effectLst/>
              <a:latin typeface="Monaco" pitchFamily="2" charset="0"/>
            </a:endParaRPr>
          </a:p>
          <a:p>
            <a:r>
              <a:rPr lang="en" altLang="ja-JP" sz="1100">
                <a:solidFill>
                  <a:srgbClr val="2D961E"/>
                </a:solidFill>
                <a:effectLst/>
                <a:latin typeface="Monaco" pitchFamily="2" charset="0"/>
              </a:rPr>
              <a:t>In [</a:t>
            </a:r>
            <a:r>
              <a:rPr lang="en" altLang="ja-JP" sz="1100">
                <a:solidFill>
                  <a:srgbClr val="2FE71A"/>
                </a:solidFill>
                <a:effectLst/>
                <a:latin typeface="Monaco" pitchFamily="2" charset="0"/>
              </a:rPr>
              <a:t>1</a:t>
            </a:r>
            <a:r>
              <a:rPr lang="en" altLang="ja-JP" sz="1100">
                <a:solidFill>
                  <a:srgbClr val="2D961E"/>
                </a:solidFill>
                <a:effectLst/>
                <a:latin typeface="Monaco" pitchFamily="2" charset="0"/>
              </a:rPr>
              <a:t>]: print</a:t>
            </a:r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(</a:t>
            </a:r>
            <a:r>
              <a:rPr lang="en" altLang="ja-JP" sz="1100">
                <a:solidFill>
                  <a:srgbClr val="C1651C"/>
                </a:solidFill>
                <a:effectLst/>
                <a:latin typeface="Monaco" pitchFamily="2" charset="0"/>
              </a:rPr>
              <a:t>"Hello Python!"</a:t>
            </a:r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)</a:t>
            </a:r>
            <a:endParaRPr lang="en" altLang="ja-JP" sz="1100">
              <a:solidFill>
                <a:srgbClr val="C1651C"/>
              </a:solidFill>
              <a:effectLst/>
              <a:latin typeface="Monaco" pitchFamily="2" charset="0"/>
            </a:endParaRPr>
          </a:p>
          <a:p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Hello Python!</a:t>
            </a:r>
          </a:p>
          <a:p>
            <a:b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</a:br>
            <a:endParaRPr lang="en" altLang="ja-JP" sz="1100">
              <a:solidFill>
                <a:srgbClr val="F2F2F2"/>
              </a:solidFill>
              <a:effectLst/>
              <a:latin typeface="Monaco" pitchFamily="2" charset="0"/>
            </a:endParaRPr>
          </a:p>
          <a:p>
            <a:r>
              <a:rPr lang="en" altLang="ja-JP" sz="1100">
                <a:solidFill>
                  <a:srgbClr val="2D961E"/>
                </a:solidFill>
                <a:effectLst/>
                <a:latin typeface="Monaco" pitchFamily="2" charset="0"/>
              </a:rPr>
              <a:t>In [</a:t>
            </a:r>
            <a:r>
              <a:rPr lang="en" altLang="ja-JP" sz="1100">
                <a:solidFill>
                  <a:srgbClr val="2FE71A"/>
                </a:solidFill>
                <a:effectLst/>
                <a:latin typeface="Monaco" pitchFamily="2" charset="0"/>
              </a:rPr>
              <a:t>2</a:t>
            </a:r>
            <a:r>
              <a:rPr lang="en" altLang="ja-JP" sz="1100">
                <a:solidFill>
                  <a:srgbClr val="2D961E"/>
                </a:solidFill>
                <a:effectLst/>
                <a:latin typeface="Monaco" pitchFamily="2" charset="0"/>
              </a:rPr>
              <a:t>]: </a:t>
            </a: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AFDBEF3-0374-E440-A52E-974ADEE0FCD6}"/>
              </a:ext>
            </a:extLst>
          </p:cNvPr>
          <p:cNvSpPr/>
          <p:nvPr/>
        </p:nvSpPr>
        <p:spPr>
          <a:xfrm>
            <a:off x="3995936" y="1340768"/>
            <a:ext cx="2808312" cy="212365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$ ipython</a:t>
            </a:r>
            <a:b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</a:br>
            <a:endParaRPr lang="en" altLang="ja-JP" sz="1100">
              <a:solidFill>
                <a:srgbClr val="F2F2F2"/>
              </a:solidFill>
              <a:effectLst/>
              <a:latin typeface="Monaco" pitchFamily="2" charset="0"/>
            </a:endParaRPr>
          </a:p>
          <a:p>
            <a:r>
              <a:rPr lang="en" altLang="ja-JP" sz="1100">
                <a:solidFill>
                  <a:srgbClr val="2D961E"/>
                </a:solidFill>
                <a:effectLst/>
                <a:latin typeface="Monaco" pitchFamily="2" charset="0"/>
              </a:rPr>
              <a:t>In [</a:t>
            </a:r>
            <a:r>
              <a:rPr lang="en" altLang="ja-JP" sz="1100">
                <a:solidFill>
                  <a:srgbClr val="2FE71A"/>
                </a:solidFill>
                <a:effectLst/>
                <a:latin typeface="Monaco" pitchFamily="2" charset="0"/>
              </a:rPr>
              <a:t>1</a:t>
            </a:r>
            <a:r>
              <a:rPr lang="en" altLang="ja-JP" sz="1100">
                <a:solidFill>
                  <a:srgbClr val="2D961E"/>
                </a:solidFill>
                <a:effectLst/>
                <a:latin typeface="Monaco" pitchFamily="2" charset="0"/>
              </a:rPr>
              <a:t>]: print</a:t>
            </a:r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(</a:t>
            </a:r>
            <a:r>
              <a:rPr lang="en" altLang="ja-JP" sz="1100">
                <a:solidFill>
                  <a:srgbClr val="C1651C"/>
                </a:solidFill>
                <a:effectLst/>
                <a:latin typeface="Monaco" pitchFamily="2" charset="0"/>
              </a:rPr>
              <a:t>"Hello Python!"</a:t>
            </a:r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)</a:t>
            </a:r>
            <a:endParaRPr lang="en" altLang="ja-JP" sz="1100">
              <a:solidFill>
                <a:srgbClr val="C1651C"/>
              </a:solidFill>
              <a:effectLst/>
              <a:latin typeface="Monaco" pitchFamily="2" charset="0"/>
            </a:endParaRPr>
          </a:p>
          <a:p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Hello Python!</a:t>
            </a:r>
          </a:p>
          <a:p>
            <a:b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</a:br>
            <a:endParaRPr lang="en" altLang="ja-JP" sz="1100">
              <a:solidFill>
                <a:srgbClr val="F2F2F2"/>
              </a:solidFill>
              <a:effectLst/>
              <a:latin typeface="Monaco" pitchFamily="2" charset="0"/>
            </a:endParaRPr>
          </a:p>
          <a:p>
            <a:r>
              <a:rPr lang="en" altLang="ja-JP" sz="1100">
                <a:solidFill>
                  <a:srgbClr val="2D961E"/>
                </a:solidFill>
                <a:effectLst/>
                <a:latin typeface="Monaco" pitchFamily="2" charset="0"/>
              </a:rPr>
              <a:t>In [</a:t>
            </a:r>
            <a:r>
              <a:rPr lang="en" altLang="ja-JP" sz="1100">
                <a:solidFill>
                  <a:srgbClr val="2FE71A"/>
                </a:solidFill>
                <a:effectLst/>
                <a:latin typeface="Monaco" pitchFamily="2" charset="0"/>
              </a:rPr>
              <a:t>2</a:t>
            </a:r>
            <a:r>
              <a:rPr lang="en" altLang="ja-JP" sz="1100">
                <a:solidFill>
                  <a:srgbClr val="2D961E"/>
                </a:solidFill>
                <a:effectLst/>
                <a:latin typeface="Monaco" pitchFamily="2" charset="0"/>
              </a:rPr>
              <a:t>]: for</a:t>
            </a:r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 i </a:t>
            </a:r>
            <a:r>
              <a:rPr lang="en" altLang="ja-JP" sz="1100">
                <a:solidFill>
                  <a:srgbClr val="C200FF"/>
                </a:solidFill>
                <a:effectLst/>
                <a:latin typeface="Monaco" pitchFamily="2" charset="0"/>
              </a:rPr>
              <a:t>in</a:t>
            </a:r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 [</a:t>
            </a:r>
            <a:r>
              <a:rPr lang="en" altLang="ja-JP" sz="1100">
                <a:solidFill>
                  <a:srgbClr val="2D961E"/>
                </a:solidFill>
                <a:effectLst/>
                <a:latin typeface="Monaco" pitchFamily="2" charset="0"/>
              </a:rPr>
              <a:t>1</a:t>
            </a:r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,</a:t>
            </a:r>
            <a:r>
              <a:rPr lang="en" altLang="ja-JP" sz="1100">
                <a:solidFill>
                  <a:srgbClr val="2D961E"/>
                </a:solidFill>
                <a:effectLst/>
                <a:latin typeface="Monaco" pitchFamily="2" charset="0"/>
              </a:rPr>
              <a:t>2</a:t>
            </a:r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,</a:t>
            </a:r>
            <a:r>
              <a:rPr lang="en" altLang="ja-JP" sz="1100">
                <a:solidFill>
                  <a:srgbClr val="2D961E"/>
                </a:solidFill>
                <a:effectLst/>
                <a:latin typeface="Monaco" pitchFamily="2" charset="0"/>
              </a:rPr>
              <a:t>3</a:t>
            </a:r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]:</a:t>
            </a:r>
            <a:endParaRPr lang="en" altLang="ja-JP" sz="1100">
              <a:solidFill>
                <a:srgbClr val="2D961E"/>
              </a:solidFill>
              <a:effectLst/>
              <a:latin typeface="Monaco" pitchFamily="2" charset="0"/>
            </a:endParaRPr>
          </a:p>
          <a:p>
            <a:r>
              <a:rPr lang="en" altLang="ja-JP" sz="1100">
                <a:solidFill>
                  <a:srgbClr val="2D961E"/>
                </a:solidFill>
                <a:effectLst/>
                <a:latin typeface="Monaco" pitchFamily="2" charset="0"/>
              </a:rPr>
              <a:t>   ...: </a:t>
            </a:r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    </a:t>
            </a:r>
            <a:r>
              <a:rPr lang="en" altLang="ja-JP" sz="1100">
                <a:solidFill>
                  <a:srgbClr val="2D961E"/>
                </a:solidFill>
                <a:effectLst/>
                <a:latin typeface="Monaco" pitchFamily="2" charset="0"/>
              </a:rPr>
              <a:t>print</a:t>
            </a:r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(i)</a:t>
            </a:r>
            <a:endParaRPr lang="en" altLang="ja-JP" sz="1100">
              <a:solidFill>
                <a:srgbClr val="2D961E"/>
              </a:solidFill>
              <a:effectLst/>
              <a:latin typeface="Monaco" pitchFamily="2" charset="0"/>
            </a:endParaRPr>
          </a:p>
          <a:p>
            <a:r>
              <a:rPr lang="en" altLang="ja-JP" sz="1100">
                <a:solidFill>
                  <a:srgbClr val="2D961E"/>
                </a:solidFill>
                <a:effectLst/>
                <a:latin typeface="Monaco" pitchFamily="2" charset="0"/>
              </a:rPr>
              <a:t>   ...: </a:t>
            </a:r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    </a:t>
            </a:r>
            <a:endParaRPr lang="en" altLang="ja-JP" sz="1100">
              <a:solidFill>
                <a:srgbClr val="2D961E"/>
              </a:solidFill>
              <a:effectLst/>
              <a:latin typeface="Monaco" pitchFamily="2" charset="0"/>
            </a:endParaRPr>
          </a:p>
          <a:p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1</a:t>
            </a:r>
          </a:p>
          <a:p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2</a:t>
            </a:r>
          </a:p>
          <a:p>
            <a:r>
              <a:rPr lang="en" altLang="ja-JP" sz="1100">
                <a:solidFill>
                  <a:srgbClr val="F2F2F2"/>
                </a:solidFill>
                <a:effectLst/>
                <a:latin typeface="Monaco" pitchFamily="2" charset="0"/>
              </a:rPr>
              <a:t>3</a:t>
            </a:r>
          </a:p>
        </p:txBody>
      </p:sp>
      <p:sp>
        <p:nvSpPr>
          <p:cNvPr id="20" name="右大かっこ 19">
            <a:extLst>
              <a:ext uri="{FF2B5EF4-FFF2-40B4-BE49-F238E27FC236}">
                <a16:creationId xmlns:a16="http://schemas.microsoft.com/office/drawing/2014/main" id="{2CD58CB0-D233-0D4F-9E32-6181EC1DBB6C}"/>
              </a:ext>
            </a:extLst>
          </p:cNvPr>
          <p:cNvSpPr/>
          <p:nvPr/>
        </p:nvSpPr>
        <p:spPr>
          <a:xfrm>
            <a:off x="6156176" y="2348880"/>
            <a:ext cx="144016" cy="432048"/>
          </a:xfrm>
          <a:prstGeom prst="rightBracket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右大かっこ 20">
            <a:extLst>
              <a:ext uri="{FF2B5EF4-FFF2-40B4-BE49-F238E27FC236}">
                <a16:creationId xmlns:a16="http://schemas.microsoft.com/office/drawing/2014/main" id="{6E3D44E4-7DA5-D243-93FC-0C4B63B5EE06}"/>
              </a:ext>
            </a:extLst>
          </p:cNvPr>
          <p:cNvSpPr/>
          <p:nvPr/>
        </p:nvSpPr>
        <p:spPr>
          <a:xfrm>
            <a:off x="6156176" y="2924944"/>
            <a:ext cx="144016" cy="432048"/>
          </a:xfrm>
          <a:prstGeom prst="rightBracket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C8F74515-2662-E34E-B0C1-6DB717E91465}"/>
              </a:ext>
            </a:extLst>
          </p:cNvPr>
          <p:cNvSpPr txBox="1"/>
          <p:nvPr/>
        </p:nvSpPr>
        <p:spPr>
          <a:xfrm>
            <a:off x="6948264" y="2380238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入力</a:t>
            </a:r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67A238B9-79BC-7D4B-A13E-FB088F94E5BB}"/>
              </a:ext>
            </a:extLst>
          </p:cNvPr>
          <p:cNvSpPr txBox="1"/>
          <p:nvPr/>
        </p:nvSpPr>
        <p:spPr>
          <a:xfrm>
            <a:off x="6948264" y="295630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実行結果</a:t>
            </a:r>
          </a:p>
        </p:txBody>
      </p:sp>
      <p:cxnSp>
        <p:nvCxnSpPr>
          <p:cNvPr id="25" name="直線矢印コネクタ 24">
            <a:extLst>
              <a:ext uri="{FF2B5EF4-FFF2-40B4-BE49-F238E27FC236}">
                <a16:creationId xmlns:a16="http://schemas.microsoft.com/office/drawing/2014/main" id="{46D7EA5B-5FE1-BD4A-9991-E33203BEA7CB}"/>
              </a:ext>
            </a:extLst>
          </p:cNvPr>
          <p:cNvCxnSpPr>
            <a:stCxn id="22" idx="1"/>
            <a:endCxn id="20" idx="2"/>
          </p:cNvCxnSpPr>
          <p:nvPr/>
        </p:nvCxnSpPr>
        <p:spPr>
          <a:xfrm flipH="1">
            <a:off x="6300192" y="2564904"/>
            <a:ext cx="648072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7CACCBA9-26F7-504F-B939-EC6AD69D70EC}"/>
              </a:ext>
            </a:extLst>
          </p:cNvPr>
          <p:cNvCxnSpPr>
            <a:cxnSpLocks/>
            <a:stCxn id="23" idx="1"/>
            <a:endCxn id="21" idx="2"/>
          </p:cNvCxnSpPr>
          <p:nvPr/>
        </p:nvCxnSpPr>
        <p:spPr>
          <a:xfrm flipH="1">
            <a:off x="6300192" y="3140968"/>
            <a:ext cx="648072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72194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8F0349B4-7360-8640-9EA5-326D77EE4A03}"/>
              </a:ext>
            </a:extLst>
          </p:cNvPr>
          <p:cNvSpPr txBox="1"/>
          <p:nvPr/>
        </p:nvSpPr>
        <p:spPr>
          <a:xfrm>
            <a:off x="1763688" y="188640"/>
            <a:ext cx="33258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/>
              <a:t>Jupyter Notebook</a:t>
            </a:r>
            <a:r>
              <a:rPr kumimoji="1" lang="ja-JP" altLang="en-US" sz="2000"/>
              <a:t>を使う方法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3DB7C1D5-3DF9-0045-8B11-325016596A22}"/>
              </a:ext>
            </a:extLst>
          </p:cNvPr>
          <p:cNvSpPr txBox="1"/>
          <p:nvPr/>
        </p:nvSpPr>
        <p:spPr>
          <a:xfrm>
            <a:off x="539552" y="692696"/>
            <a:ext cx="61926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/>
              <a:t>Jupyter Notebook</a:t>
            </a:r>
            <a:r>
              <a:rPr kumimoji="1" lang="ja-JP" altLang="en-US"/>
              <a:t>を実行すると、ブラウザが起動するので「</a:t>
            </a:r>
            <a:r>
              <a:rPr kumimoji="1" lang="en-US" altLang="ja-JP"/>
              <a:t>New</a:t>
            </a:r>
            <a:r>
              <a:rPr kumimoji="1" lang="ja-JP" altLang="en-US"/>
              <a:t>」から</a:t>
            </a:r>
            <a:r>
              <a:rPr lang="ja-JP" altLang="en-US"/>
              <a:t>「</a:t>
            </a:r>
            <a:r>
              <a:rPr lang="en-US" altLang="ja-JP"/>
              <a:t>Python3</a:t>
            </a:r>
            <a:r>
              <a:rPr lang="ja-JP" altLang="en-US"/>
              <a:t>」を選ぶ</a:t>
            </a:r>
            <a:endParaRPr lang="en-US" altLang="ja-JP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69E54BA4-6BF7-F548-A707-D9324EF7C5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640" y="1412776"/>
            <a:ext cx="4608512" cy="1680125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CD4C666B-6E39-BF46-AAFB-D19F3046D5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576" y="3933056"/>
            <a:ext cx="4536504" cy="1508178"/>
          </a:xfrm>
          <a:prstGeom prst="rect">
            <a:avLst/>
          </a:prstGeom>
        </p:spPr>
      </p:pic>
      <p:sp>
        <p:nvSpPr>
          <p:cNvPr id="6" name="円/楕円 5">
            <a:extLst>
              <a:ext uri="{FF2B5EF4-FFF2-40B4-BE49-F238E27FC236}">
                <a16:creationId xmlns:a16="http://schemas.microsoft.com/office/drawing/2014/main" id="{AFAF3980-AA88-4044-B7E7-80AD296F64B4}"/>
              </a:ext>
            </a:extLst>
          </p:cNvPr>
          <p:cNvSpPr/>
          <p:nvPr/>
        </p:nvSpPr>
        <p:spPr>
          <a:xfrm>
            <a:off x="5436096" y="1916832"/>
            <a:ext cx="360040" cy="28803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右矢印 6">
            <a:extLst>
              <a:ext uri="{FF2B5EF4-FFF2-40B4-BE49-F238E27FC236}">
                <a16:creationId xmlns:a16="http://schemas.microsoft.com/office/drawing/2014/main" id="{2F89ECCB-10FA-9541-9E2F-177C7498F1AC}"/>
              </a:ext>
            </a:extLst>
          </p:cNvPr>
          <p:cNvSpPr/>
          <p:nvPr/>
        </p:nvSpPr>
        <p:spPr>
          <a:xfrm rot="5400000">
            <a:off x="3239852" y="3032956"/>
            <a:ext cx="360040" cy="288032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322629FE-468D-7241-8BC8-A1E811D19A22}"/>
              </a:ext>
            </a:extLst>
          </p:cNvPr>
          <p:cNvSpPr txBox="1"/>
          <p:nvPr/>
        </p:nvSpPr>
        <p:spPr>
          <a:xfrm>
            <a:off x="539552" y="3429000"/>
            <a:ext cx="6186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/>
              <a:t>ノートブックが立ち上がるので、コードやメモを記述する</a:t>
            </a:r>
            <a:endParaRPr kumimoji="1" lang="ja-JP" altLang="en-US"/>
          </a:p>
        </p:txBody>
      </p:sp>
      <p:sp>
        <p:nvSpPr>
          <p:cNvPr id="9" name="右大かっこ 8">
            <a:extLst>
              <a:ext uri="{FF2B5EF4-FFF2-40B4-BE49-F238E27FC236}">
                <a16:creationId xmlns:a16="http://schemas.microsoft.com/office/drawing/2014/main" id="{F4A371CB-6CE5-9740-8DDD-5AD3012E0FE0}"/>
              </a:ext>
            </a:extLst>
          </p:cNvPr>
          <p:cNvSpPr/>
          <p:nvPr/>
        </p:nvSpPr>
        <p:spPr>
          <a:xfrm>
            <a:off x="4788024" y="4045714"/>
            <a:ext cx="72008" cy="216024"/>
          </a:xfrm>
          <a:prstGeom prst="rightBracket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右大かっこ 9">
            <a:extLst>
              <a:ext uri="{FF2B5EF4-FFF2-40B4-BE49-F238E27FC236}">
                <a16:creationId xmlns:a16="http://schemas.microsoft.com/office/drawing/2014/main" id="{5A5C3B22-7839-8D4A-8F1C-C7238426ACD9}"/>
              </a:ext>
            </a:extLst>
          </p:cNvPr>
          <p:cNvSpPr/>
          <p:nvPr/>
        </p:nvSpPr>
        <p:spPr>
          <a:xfrm>
            <a:off x="5004048" y="4257092"/>
            <a:ext cx="72008" cy="1080120"/>
          </a:xfrm>
          <a:prstGeom prst="rightBracket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93DAB7BE-787D-774D-B6DE-B508B924A63A}"/>
              </a:ext>
            </a:extLst>
          </p:cNvPr>
          <p:cNvSpPr txBox="1"/>
          <p:nvPr/>
        </p:nvSpPr>
        <p:spPr>
          <a:xfrm>
            <a:off x="5580112" y="3969060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コード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AD91BCBC-6519-3D42-A30E-21175FA87037}"/>
              </a:ext>
            </a:extLst>
          </p:cNvPr>
          <p:cNvSpPr txBox="1"/>
          <p:nvPr/>
        </p:nvSpPr>
        <p:spPr>
          <a:xfrm>
            <a:off x="5580112" y="461248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ノート</a:t>
            </a:r>
          </a:p>
        </p:txBody>
      </p:sp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FE795D05-7CF3-8040-9022-5DEF4841417A}"/>
              </a:ext>
            </a:extLst>
          </p:cNvPr>
          <p:cNvCxnSpPr>
            <a:cxnSpLocks/>
            <a:stCxn id="11" idx="1"/>
            <a:endCxn id="9" idx="2"/>
          </p:cNvCxnSpPr>
          <p:nvPr/>
        </p:nvCxnSpPr>
        <p:spPr>
          <a:xfrm flipH="1">
            <a:off x="4860032" y="4153726"/>
            <a:ext cx="720080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矢印コネクタ 13">
            <a:extLst>
              <a:ext uri="{FF2B5EF4-FFF2-40B4-BE49-F238E27FC236}">
                <a16:creationId xmlns:a16="http://schemas.microsoft.com/office/drawing/2014/main" id="{3B3FB403-F01E-8E4C-85BC-D24572755848}"/>
              </a:ext>
            </a:extLst>
          </p:cNvPr>
          <p:cNvCxnSpPr>
            <a:cxnSpLocks/>
            <a:stCxn id="12" idx="1"/>
            <a:endCxn id="10" idx="2"/>
          </p:cNvCxnSpPr>
          <p:nvPr/>
        </p:nvCxnSpPr>
        <p:spPr>
          <a:xfrm flipH="1">
            <a:off x="5076056" y="4797152"/>
            <a:ext cx="504056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5DE5BC07-DF11-8A48-A9C8-986E5D18EFAB}"/>
              </a:ext>
            </a:extLst>
          </p:cNvPr>
          <p:cNvSpPr txBox="1"/>
          <p:nvPr/>
        </p:nvSpPr>
        <p:spPr>
          <a:xfrm>
            <a:off x="1403648" y="5487198"/>
            <a:ext cx="35679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気軽に使える</a:t>
            </a:r>
            <a:endParaRPr kumimoji="1" lang="en-US" altLang="ja-JP" dirty="0"/>
          </a:p>
          <a:p>
            <a:r>
              <a:rPr lang="ja-JP" altLang="en-US" dirty="0"/>
              <a:t>タブ補完などが効く</a:t>
            </a:r>
            <a:endParaRPr kumimoji="1" lang="en-US" altLang="ja-JP" dirty="0"/>
          </a:p>
        </p:txBody>
      </p:sp>
      <p:pic>
        <p:nvPicPr>
          <p:cNvPr id="25" name="図 24">
            <a:extLst>
              <a:ext uri="{FF2B5EF4-FFF2-40B4-BE49-F238E27FC236}">
                <a16:creationId xmlns:a16="http://schemas.microsoft.com/office/drawing/2014/main" id="{BC7E0C5D-F3C9-DA44-9EE2-922E94993F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576" y="5487198"/>
            <a:ext cx="584200" cy="569595"/>
          </a:xfrm>
          <a:prstGeom prst="rect">
            <a:avLst/>
          </a:prstGeom>
        </p:spPr>
      </p:pic>
      <p:pic>
        <p:nvPicPr>
          <p:cNvPr id="26" name="図 25">
            <a:extLst>
              <a:ext uri="{FF2B5EF4-FFF2-40B4-BE49-F238E27FC236}">
                <a16:creationId xmlns:a16="http://schemas.microsoft.com/office/drawing/2014/main" id="{44E2FC88-F663-744E-9A9E-B6F347D279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5576" y="6178719"/>
            <a:ext cx="584200" cy="569595"/>
          </a:xfrm>
          <a:prstGeom prst="rect">
            <a:avLst/>
          </a:prstGeom>
        </p:spPr>
      </p:pic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9CC367B8-D2A3-D542-A524-9E831904AF5E}"/>
              </a:ext>
            </a:extLst>
          </p:cNvPr>
          <p:cNvSpPr txBox="1"/>
          <p:nvPr/>
        </p:nvSpPr>
        <p:spPr>
          <a:xfrm>
            <a:off x="1403648" y="6309320"/>
            <a:ext cx="2880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慣れないと混乱するかも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3430459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solidFill>
            <a:schemeClr val="tx1"/>
          </a:solidFill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196</TotalTime>
  <Words>278</Words>
  <Application>Microsoft Macintosh PowerPoint</Application>
  <PresentationFormat>画面に合わせる (4:3)</PresentationFormat>
  <Paragraphs>83</Paragraphs>
  <Slides>5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5</vt:i4>
      </vt:variant>
    </vt:vector>
  </HeadingPairs>
  <TitlesOfParts>
    <vt:vector size="11" baseType="lpstr">
      <vt:lpstr>游ゴシック</vt:lpstr>
      <vt:lpstr>Arial</vt:lpstr>
      <vt:lpstr>Calibri</vt:lpstr>
      <vt:lpstr>Menlo</vt:lpstr>
      <vt:lpstr>Monaco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watanabe</dc:creator>
  <cp:lastModifiedBy>Microsoft Office ユーザー</cp:lastModifiedBy>
  <cp:revision>59</cp:revision>
  <dcterms:created xsi:type="dcterms:W3CDTF">2019-01-02T05:23:01Z</dcterms:created>
  <dcterms:modified xsi:type="dcterms:W3CDTF">2019-04-22T02:01:04Z</dcterms:modified>
</cp:coreProperties>
</file>

<file path=docProps/thumbnail.jpeg>
</file>